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8"/>
  </p:notesMasterIdLst>
  <p:sldIdLst>
    <p:sldId id="256" r:id="rId2"/>
    <p:sldId id="257" r:id="rId3"/>
    <p:sldId id="268" r:id="rId4"/>
    <p:sldId id="269" r:id="rId5"/>
    <p:sldId id="260" r:id="rId6"/>
    <p:sldId id="27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94660"/>
  </p:normalViewPr>
  <p:slideViewPr>
    <p:cSldViewPr snapToGrid="0">
      <p:cViewPr varScale="1">
        <p:scale>
          <a:sx n="81" d="100"/>
          <a:sy n="81" d="100"/>
        </p:scale>
        <p:origin x="103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F0633-1B4C-46DF-B0AB-0E7A9F6FC7C2}" type="datetimeFigureOut">
              <a:rPr lang="en-US" smtClean="0"/>
              <a:t>10/28/2021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4564D7-D959-4DE1-94F7-7E340067F4A3}" type="slidenum">
              <a:rPr lang="en-US" smtClean="0"/>
              <a:t>‹#›</a:t>
            </a:fld>
            <a:endParaRPr lang="en-US"/>
          </a:p>
        </p:txBody>
      </p:sp>
    </p:spTree>
    <p:extLst>
      <p:ext uri="{BB962C8B-B14F-4D97-AF65-F5344CB8AC3E}">
        <p14:creationId xmlns:p14="http://schemas.microsoft.com/office/powerpoint/2010/main" val="3130779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00C22-C8AD-4C4A-A546-5F548CCB5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6F530E8-9280-4B9B-913D-C1AFE18DD1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1924D1E-0C7B-4237-BC1D-C55189310073}"/>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B5EF8B57-9DD9-4505-BD41-26E47138AB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994A79-DF03-4D91-B2E3-F8A1234AA584}"/>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55233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4EDB6-9DF1-42BA-9916-B6EAC108ED7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267864-F97E-471A-B03E-B9CAD5863EA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EA33B6-FB67-4DFF-A1B8-05FF1196ABC5}"/>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A8503B1B-AE41-4738-8492-12ABEA6509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812C56-DDC5-460F-B5D0-D083C64C91A4}"/>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611338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4CF9D5-C227-4F4F-BAE7-E175889C9E7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BA0233E-AF37-4EC0-9BAC-1998036095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C9F893-51A2-475E-9C31-071E778B921B}"/>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5B156022-1282-458B-BE97-7FB8D8568D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32BCB8-2290-430B-8BAB-9AE1EED00215}"/>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175470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3D53F-1006-4974-8258-264D0FA6FE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710A88-845E-4699-866B-003BEEDEF3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08851C-EB42-4C53-AEC8-4F0F9FCA22B9}"/>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9A038663-F71A-4D31-BC97-811D5F8167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227355-4D21-4829-AEDF-F15E68848C3C}"/>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135868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F0D85-4568-442D-8867-D53443B8AE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8E0B48A-FBB3-430E-8601-3F59866530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F72773-7ABE-4A15-85B3-26296E7CA388}"/>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E01D55A7-9232-4E25-ABB2-776050AA695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CA15DA-DBE2-44FE-A0AC-2595538C8A6D}"/>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3542267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A2A16-7512-4638-8EB2-D3F76A8F23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363271B-86A0-461B-8BF5-BDBDDD4167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7FBB65C-E200-4FB2-A8B4-52A2545FC3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126B07E-6C1E-4BBD-87A6-CF3B4715D445}"/>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6" name="Footer Placeholder 5">
            <a:extLst>
              <a:ext uri="{FF2B5EF4-FFF2-40B4-BE49-F238E27FC236}">
                <a16:creationId xmlns:a16="http://schemas.microsoft.com/office/drawing/2014/main" id="{53EFD4E3-2DB3-4CE5-B94D-764277534AA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6F82C2-1B25-44FB-AE1E-D2EA576A01D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286640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E95D2-DD5D-484D-BAF2-04C4B64FFE6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7F54E5B-8ED0-49C9-9E21-D3D34F6CC3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5A3A01-3871-4F81-B7F2-6399014497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D3188D2-736D-44A4-AD83-3F534917CA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16744-0F8A-426C-B7FB-06FB86839C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E471F13-7274-469C-9602-402AF36F12AE}"/>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8" name="Footer Placeholder 7">
            <a:extLst>
              <a:ext uri="{FF2B5EF4-FFF2-40B4-BE49-F238E27FC236}">
                <a16:creationId xmlns:a16="http://schemas.microsoft.com/office/drawing/2014/main" id="{3B91BD0C-543F-488D-BFE6-8865F38DF96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A399DE1-CAA5-4E5B-BC6A-F5B8CB68DEA8}"/>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6060744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60036-2448-4233-9E54-A811A1C184B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BFAB460-4515-4F39-A33C-8CBAA3AA7C70}"/>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4" name="Footer Placeholder 3">
            <a:extLst>
              <a:ext uri="{FF2B5EF4-FFF2-40B4-BE49-F238E27FC236}">
                <a16:creationId xmlns:a16="http://schemas.microsoft.com/office/drawing/2014/main" id="{C4829533-292E-41F7-8D31-2D2C7755877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3787F8B-4C32-4138-8EF6-9C05F7EA8A69}"/>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17467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CFDD6C-7AA3-429A-9B43-35556557921A}"/>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3" name="Footer Placeholder 2">
            <a:extLst>
              <a:ext uri="{FF2B5EF4-FFF2-40B4-BE49-F238E27FC236}">
                <a16:creationId xmlns:a16="http://schemas.microsoft.com/office/drawing/2014/main" id="{B2697B43-F0AE-45FB-80E8-5CAA105B48A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130599F-1EAB-47D4-A88D-C95D3CA3EC9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2828709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BE074-17A0-424D-AC83-3381AD5AAF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F1E113F-ED1E-4035-BE21-532FD25170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D6727A7-C195-4FB7-8044-5BDBBD26B1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70A574-6EFC-439B-BCCD-6145C51427DE}"/>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6" name="Footer Placeholder 5">
            <a:extLst>
              <a:ext uri="{FF2B5EF4-FFF2-40B4-BE49-F238E27FC236}">
                <a16:creationId xmlns:a16="http://schemas.microsoft.com/office/drawing/2014/main" id="{71116566-8AEC-4FC9-912A-668D5B544D4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CD8F661-8FC3-410F-BBAB-00648DFEAEA3}"/>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431985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91645-108A-4A66-B7C4-AB42CD61B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8BBB027-0107-48C6-A2DE-D50E62F3D0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0B2AD50-5FAA-4908-8C7D-02050EA93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924A3D-72DD-4E49-9755-A061945DF47D}"/>
              </a:ext>
            </a:extLst>
          </p:cNvPr>
          <p:cNvSpPr>
            <a:spLocks noGrp="1"/>
          </p:cNvSpPr>
          <p:nvPr>
            <p:ph type="dt" sz="half" idx="10"/>
          </p:nvPr>
        </p:nvSpPr>
        <p:spPr/>
        <p:txBody>
          <a:bodyPr/>
          <a:lstStyle/>
          <a:p>
            <a:fld id="{477BEB76-1651-48D4-860C-739F6A39C10B}" type="datetimeFigureOut">
              <a:rPr lang="en-IN" smtClean="0"/>
              <a:t>28-10-2021</a:t>
            </a:fld>
            <a:endParaRPr lang="en-IN"/>
          </a:p>
        </p:txBody>
      </p:sp>
      <p:sp>
        <p:nvSpPr>
          <p:cNvPr id="6" name="Footer Placeholder 5">
            <a:extLst>
              <a:ext uri="{FF2B5EF4-FFF2-40B4-BE49-F238E27FC236}">
                <a16:creationId xmlns:a16="http://schemas.microsoft.com/office/drawing/2014/main" id="{560B9921-1627-4563-8F4D-7D66DEA029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84453F-BD9C-4E2F-B15F-8A2A28350DED}"/>
              </a:ext>
            </a:extLst>
          </p:cNvPr>
          <p:cNvSpPr>
            <a:spLocks noGrp="1"/>
          </p:cNvSpPr>
          <p:nvPr>
            <p:ph type="sldNum" sz="quarter" idx="12"/>
          </p:nvPr>
        </p:nvSpPr>
        <p:spPr/>
        <p:txBody>
          <a:bodyPr/>
          <a:lstStyle/>
          <a:p>
            <a:fld id="{41733C9E-DF52-489C-A534-0C0B55FE6EC5}" type="slidenum">
              <a:rPr lang="en-IN" smtClean="0"/>
              <a:t>‹#›</a:t>
            </a:fld>
            <a:endParaRPr lang="en-IN"/>
          </a:p>
        </p:txBody>
      </p:sp>
    </p:spTree>
    <p:extLst>
      <p:ext uri="{BB962C8B-B14F-4D97-AF65-F5344CB8AC3E}">
        <p14:creationId xmlns:p14="http://schemas.microsoft.com/office/powerpoint/2010/main" val="133604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8BDB7E-C923-4B45-A228-29D6621C00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E68A4F0-0E63-4539-B147-1F32EE2655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192E7B-1F0D-42F6-A310-271634CEB5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7BEB76-1651-48D4-860C-739F6A39C10B}" type="datetimeFigureOut">
              <a:rPr lang="en-IN" smtClean="0"/>
              <a:t>28-10-2021</a:t>
            </a:fld>
            <a:endParaRPr lang="en-IN"/>
          </a:p>
        </p:txBody>
      </p:sp>
      <p:sp>
        <p:nvSpPr>
          <p:cNvPr id="5" name="Footer Placeholder 4">
            <a:extLst>
              <a:ext uri="{FF2B5EF4-FFF2-40B4-BE49-F238E27FC236}">
                <a16:creationId xmlns:a16="http://schemas.microsoft.com/office/drawing/2014/main" id="{6116CAC8-D782-4638-A25E-7F404840E6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BD63996-429F-4819-B69C-939ADE1AD5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733C9E-DF52-489C-A534-0C0B55FE6EC5}" type="slidenum">
              <a:rPr lang="en-IN" smtClean="0"/>
              <a:t>‹#›</a:t>
            </a:fld>
            <a:endParaRPr lang="en-IN"/>
          </a:p>
        </p:txBody>
      </p:sp>
    </p:spTree>
    <p:extLst>
      <p:ext uri="{BB962C8B-B14F-4D97-AF65-F5344CB8AC3E}">
        <p14:creationId xmlns:p14="http://schemas.microsoft.com/office/powerpoint/2010/main" val="35358492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ap&#10;&#10;Description automatically generated with low confidence">
            <a:extLst>
              <a:ext uri="{FF2B5EF4-FFF2-40B4-BE49-F238E27FC236}">
                <a16:creationId xmlns:a16="http://schemas.microsoft.com/office/drawing/2014/main" id="{D2785E0D-4163-4921-8A39-D5DDF37886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1537" y="220579"/>
            <a:ext cx="5530516" cy="5530516"/>
          </a:xfrm>
          <a:prstGeom prst="rect">
            <a:avLst/>
          </a:prstGeom>
        </p:spPr>
      </p:pic>
    </p:spTree>
    <p:extLst>
      <p:ext uri="{BB962C8B-B14F-4D97-AF65-F5344CB8AC3E}">
        <p14:creationId xmlns:p14="http://schemas.microsoft.com/office/powerpoint/2010/main" val="86437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08E00-6524-4D1C-8CA4-5A0575FB0C29}"/>
              </a:ext>
            </a:extLst>
          </p:cNvPr>
          <p:cNvSpPr>
            <a:spLocks noGrp="1"/>
          </p:cNvSpPr>
          <p:nvPr>
            <p:ph idx="1"/>
          </p:nvPr>
        </p:nvSpPr>
        <p:spPr>
          <a:xfrm>
            <a:off x="833377" y="497711"/>
            <a:ext cx="10914927" cy="5926238"/>
          </a:xfrm>
        </p:spPr>
        <p:txBody>
          <a:bodyPr anchor="ctr">
            <a:normAutofit fontScale="92500" lnSpcReduction="10000"/>
          </a:bodyPr>
          <a:lstStyle/>
          <a:p>
            <a:pPr marL="0" indent="0">
              <a:buNone/>
            </a:pPr>
            <a:r>
              <a:rPr lang="en-IN" sz="2400" b="1" dirty="0">
                <a:latin typeface="Times New Roman" panose="02020603050405020304" pitchFamily="18" charset="0"/>
                <a:cs typeface="Times New Roman" panose="02020603050405020304" pitchFamily="18" charset="0"/>
              </a:rPr>
              <a:t>Co-Founders</a:t>
            </a:r>
            <a:r>
              <a:rPr lang="en-IN" sz="2000" b="1" dirty="0">
                <a:latin typeface="Times New Roman" panose="02020603050405020304" pitchFamily="18" charset="0"/>
                <a:cs typeface="Times New Roman" panose="02020603050405020304" pitchFamily="18" charset="0"/>
              </a:rPr>
              <a:t>:</a:t>
            </a:r>
          </a:p>
          <a:p>
            <a:r>
              <a:rPr lang="en-IN" sz="2400" dirty="0">
                <a:latin typeface="Times New Roman" panose="02020603050405020304" pitchFamily="18" charset="0"/>
                <a:cs typeface="Times New Roman" panose="02020603050405020304" pitchFamily="18" charset="0"/>
              </a:rPr>
              <a:t>Kesava Karri</a:t>
            </a:r>
          </a:p>
          <a:p>
            <a:r>
              <a:rPr lang="en-IN" sz="2400" dirty="0">
                <a:latin typeface="Times New Roman" panose="02020603050405020304" pitchFamily="18" charset="0"/>
                <a:cs typeface="Times New Roman" panose="02020603050405020304" pitchFamily="18" charset="0"/>
              </a:rPr>
              <a:t>Ankush Bosi</a:t>
            </a:r>
          </a:p>
          <a:p>
            <a:r>
              <a:rPr lang="en-IN" sz="2400" dirty="0">
                <a:latin typeface="Times New Roman" panose="02020603050405020304" pitchFamily="18" charset="0"/>
                <a:cs typeface="Times New Roman" panose="02020603050405020304" pitchFamily="18" charset="0"/>
              </a:rPr>
              <a:t>Ramesh Tripuraneni</a:t>
            </a:r>
          </a:p>
          <a:p>
            <a:r>
              <a:rPr lang="en-IN" sz="2400" dirty="0">
                <a:latin typeface="Times New Roman" panose="02020603050405020304" pitchFamily="18" charset="0"/>
                <a:cs typeface="Times New Roman" panose="02020603050405020304" pitchFamily="18" charset="0"/>
              </a:rPr>
              <a:t>Rahul Katamneni</a:t>
            </a:r>
          </a:p>
          <a:p>
            <a:r>
              <a:rPr lang="en-IN" sz="2400" dirty="0">
                <a:latin typeface="Times New Roman" panose="02020603050405020304" pitchFamily="18" charset="0"/>
                <a:cs typeface="Times New Roman" panose="02020603050405020304" pitchFamily="18" charset="0"/>
              </a:rPr>
              <a:t>Hardhika Venkatesan</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b="1" dirty="0">
                <a:latin typeface="Times New Roman" panose="02020603050405020304" pitchFamily="18" charset="0"/>
                <a:cs typeface="Times New Roman" panose="02020603050405020304" pitchFamily="18" charset="0"/>
              </a:rPr>
              <a:t>Target Market:</a:t>
            </a:r>
          </a:p>
          <a:p>
            <a:pPr algn="just"/>
            <a:r>
              <a:rPr lang="en-IN" sz="2400" dirty="0">
                <a:latin typeface="Times New Roman" panose="02020603050405020304" pitchFamily="18" charset="0"/>
                <a:cs typeface="Times New Roman" panose="02020603050405020304" pitchFamily="18" charset="0"/>
              </a:rPr>
              <a:t>Every individual and all websites related to medical field</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r>
              <a:rPr lang="en-IN" sz="2400" b="1" dirty="0">
                <a:latin typeface="Times New Roman" panose="02020603050405020304" pitchFamily="18" charset="0"/>
                <a:cs typeface="Times New Roman" panose="02020603050405020304" pitchFamily="18" charset="0"/>
              </a:rPr>
              <a:t>Value Propositions:</a:t>
            </a:r>
          </a:p>
          <a:p>
            <a:pPr algn="just"/>
            <a:r>
              <a:rPr lang="en-US" sz="2400" dirty="0">
                <a:latin typeface="Times New Roman" panose="02020603050405020304" pitchFamily="18" charset="0"/>
                <a:cs typeface="Times New Roman" panose="02020603050405020304" pitchFamily="18" charset="0"/>
              </a:rPr>
              <a:t>We will be using the twitter API to get the posts related to COVID-19 from users and then we will be performing sentiment analysis on these collected posts to get the general idea of how every individual is affected by the covid crisis and how they are responding.</a:t>
            </a:r>
            <a:br>
              <a:rPr lang="en-IN" sz="2400"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568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14240-7384-42E6-91F5-4335EE31BC0E}"/>
              </a:ext>
            </a:extLst>
          </p:cNvPr>
          <p:cNvSpPr>
            <a:spLocks noGrp="1"/>
          </p:cNvSpPr>
          <p:nvPr>
            <p:ph type="title"/>
          </p:nvPr>
        </p:nvSpPr>
        <p:spPr>
          <a:xfrm>
            <a:off x="838200" y="346271"/>
            <a:ext cx="10515600" cy="1325563"/>
          </a:xfrm>
        </p:spPr>
        <p:txBody>
          <a:bodyPr>
            <a:normAutofit/>
          </a:bodyPr>
          <a:lstStyle/>
          <a:p>
            <a:r>
              <a:rPr lang="en-US" sz="3600" dirty="0">
                <a:latin typeface="Times New Roman" panose="02020603050405020304" pitchFamily="18" charset="0"/>
                <a:cs typeface="Times New Roman" panose="02020603050405020304" pitchFamily="18" charset="0"/>
              </a:rPr>
              <a:t>KEY WINNING FEATURES</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ED76613-4983-4339-B679-052106DBDE2C}"/>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The competitors are Rapid miner, Confirmit, IBM Watson Studio.</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Stream Twitter API for live updates using Python-</a:t>
            </a:r>
            <a:r>
              <a:rPr lang="en-US" dirty="0" err="1">
                <a:latin typeface="Times New Roman" panose="02020603050405020304" pitchFamily="18" charset="0"/>
                <a:cs typeface="Times New Roman" panose="02020603050405020304" pitchFamily="18" charset="0"/>
              </a:rPr>
              <a:t>Tweepy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Sentiment and Emotion analysis of tweet text using Python </a:t>
            </a:r>
            <a:r>
              <a:rPr lang="en-US" dirty="0" err="1">
                <a:latin typeface="Times New Roman" panose="02020603050405020304" pitchFamily="18" charset="0"/>
                <a:cs typeface="Times New Roman" panose="02020603050405020304" pitchFamily="18" charset="0"/>
              </a:rPr>
              <a:t>Textblob</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Location Plot of Tweets.</a:t>
            </a:r>
          </a:p>
          <a:p>
            <a:r>
              <a:rPr lang="en-US" dirty="0">
                <a:latin typeface="Times New Roman" panose="02020603050405020304" pitchFamily="18" charset="0"/>
                <a:cs typeface="Times New Roman" panose="02020603050405020304" pitchFamily="18" charset="0"/>
              </a:rPr>
              <a:t>Interactive and Intuitive Dashboard. </a:t>
            </a:r>
          </a:p>
          <a:p>
            <a:r>
              <a:rPr lang="en-US" dirty="0">
                <a:latin typeface="Times New Roman" panose="02020603050405020304" pitchFamily="18" charset="0"/>
                <a:cs typeface="Times New Roman" panose="02020603050405020304" pitchFamily="18" charset="0"/>
              </a:rPr>
              <a:t>End-to-end application deployed on Cloud.</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8925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D0B0B-29B2-467F-816F-48C6D03DDAD6}"/>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CAPABILITIES</a:t>
            </a:r>
          </a:p>
        </p:txBody>
      </p:sp>
      <p:sp>
        <p:nvSpPr>
          <p:cNvPr id="3" name="Content Placeholder 2">
            <a:extLst>
              <a:ext uri="{FF2B5EF4-FFF2-40B4-BE49-F238E27FC236}">
                <a16:creationId xmlns:a16="http://schemas.microsoft.com/office/drawing/2014/main" id="{5CE9EA32-1A2E-407D-899F-8602DD19E3CC}"/>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Authentication of data  </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Frequent data fetching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Data repetition avoidance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Polarity Distribution</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8607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D5993-A694-4AEC-AE11-F25F7BFBC0DC}"/>
              </a:ext>
            </a:extLst>
          </p:cNvPr>
          <p:cNvSpPr>
            <a:spLocks noGrp="1"/>
          </p:cNvSpPr>
          <p:nvPr>
            <p:ph type="title"/>
          </p:nvPr>
        </p:nvSpPr>
        <p:spPr>
          <a:xfrm>
            <a:off x="1047280" y="759805"/>
            <a:ext cx="10306520" cy="1325563"/>
          </a:xfrm>
        </p:spPr>
        <p:txBody>
          <a:bodyPr vert="horz" lIns="91440" tIns="45720" rIns="91440" bIns="45720" rtlCol="0" anchor="ctr">
            <a:normAutofit/>
          </a:bodyPr>
          <a:lstStyle/>
          <a:p>
            <a:r>
              <a:rPr lang="en-US" sz="3600" dirty="0">
                <a:latin typeface="Times New Roman" panose="02020603050405020304" pitchFamily="18" charset="0"/>
                <a:cs typeface="Times New Roman" panose="02020603050405020304" pitchFamily="18" charset="0"/>
              </a:rPr>
              <a:t>JUSTIFICATION</a:t>
            </a:r>
          </a:p>
        </p:txBody>
      </p:sp>
      <p:pic>
        <p:nvPicPr>
          <p:cNvPr id="5" name="Content Placeholder 4" descr="Diagram&#10;&#10;Description automatically generated">
            <a:extLst>
              <a:ext uri="{FF2B5EF4-FFF2-40B4-BE49-F238E27FC236}">
                <a16:creationId xmlns:a16="http://schemas.microsoft.com/office/drawing/2014/main" id="{422959F7-5C48-47DE-B641-796A09281AFB}"/>
              </a:ext>
            </a:extLst>
          </p:cNvPr>
          <p:cNvPicPr>
            <a:picLocks noGrp="1" noChangeAspect="1"/>
          </p:cNvPicPr>
          <p:nvPr>
            <p:ph idx="1"/>
          </p:nvPr>
        </p:nvPicPr>
        <p:blipFill rotWithShape="1">
          <a:blip r:embed="rId2"/>
          <a:stretch/>
        </p:blipFill>
        <p:spPr>
          <a:xfrm>
            <a:off x="6308963" y="2100360"/>
            <a:ext cx="4365535" cy="4351338"/>
          </a:xfrm>
          <a:prstGeom prst="rect">
            <a:avLst/>
          </a:prstGeom>
        </p:spPr>
      </p:pic>
      <p:sp>
        <p:nvSpPr>
          <p:cNvPr id="6" name="TextBox 5">
            <a:extLst>
              <a:ext uri="{FF2B5EF4-FFF2-40B4-BE49-F238E27FC236}">
                <a16:creationId xmlns:a16="http://schemas.microsoft.com/office/drawing/2014/main" id="{2E484C6A-103D-4FF8-9A30-C42373B06E40}"/>
              </a:ext>
            </a:extLst>
          </p:cNvPr>
          <p:cNvSpPr txBox="1"/>
          <p:nvPr/>
        </p:nvSpPr>
        <p:spPr>
          <a:xfrm>
            <a:off x="1112915" y="2494449"/>
            <a:ext cx="4365534" cy="3957249"/>
          </a:xfrm>
          <a:prstGeom prst="rect">
            <a:avLst/>
          </a:prstGeom>
        </p:spPr>
        <p:txBody>
          <a:bodyPr vert="horz" lIns="91440" tIns="45720" rIns="91440" bIns="45720" rtlCol="0">
            <a:normAutofit/>
          </a:bodyPr>
          <a:lstStyle/>
          <a:p>
            <a:pPr marL="342900" indent="-228600" algn="just">
              <a:lnSpc>
                <a:spcPct val="90000"/>
              </a:lnSpc>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We will be using the twitter API to get the posts related to COVID-19 from individuals and then we will be performing sentiment analysis on these collected posts to get the general idea of how individuals are affected by the crisis and how they are responding.</a:t>
            </a:r>
          </a:p>
        </p:txBody>
      </p:sp>
    </p:spTree>
    <p:extLst>
      <p:ext uri="{BB962C8B-B14F-4D97-AF65-F5344CB8AC3E}">
        <p14:creationId xmlns:p14="http://schemas.microsoft.com/office/powerpoint/2010/main" val="3492128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576DC-A6DC-4ABE-AFE9-8EA7DF945C14}"/>
              </a:ext>
            </a:extLst>
          </p:cNvPr>
          <p:cNvSpPr>
            <a:spLocks noGrp="1"/>
          </p:cNvSpPr>
          <p:nvPr>
            <p:ph type="title"/>
          </p:nvPr>
        </p:nvSpPr>
        <p:spPr>
          <a:xfrm>
            <a:off x="903244" y="327418"/>
            <a:ext cx="10450555" cy="294752"/>
          </a:xfrm>
        </p:spPr>
        <p:txBody>
          <a:bodyPr>
            <a:normAutofit fontScale="90000"/>
          </a:bodyPr>
          <a:lstStyle/>
          <a:p>
            <a:r>
              <a:rPr lang="en-US" sz="3600" dirty="0">
                <a:latin typeface="Times New Roman" panose="02020603050405020304" pitchFamily="18" charset="0"/>
                <a:cs typeface="Times New Roman" panose="02020603050405020304" pitchFamily="18" charset="0"/>
              </a:rPr>
              <a:t>CONCLUSION AND PLAN FOR IMPLEMENTATION</a:t>
            </a:r>
          </a:p>
        </p:txBody>
      </p:sp>
      <p:graphicFrame>
        <p:nvGraphicFramePr>
          <p:cNvPr id="4" name="Content Placeholder 3">
            <a:extLst>
              <a:ext uri="{FF2B5EF4-FFF2-40B4-BE49-F238E27FC236}">
                <a16:creationId xmlns:a16="http://schemas.microsoft.com/office/drawing/2014/main" id="{2E43DEF1-669B-496D-AC7A-A7676C784A76}"/>
              </a:ext>
            </a:extLst>
          </p:cNvPr>
          <p:cNvGraphicFramePr>
            <a:graphicFrameLocks noGrp="1"/>
          </p:cNvGraphicFramePr>
          <p:nvPr>
            <p:ph idx="1"/>
            <p:extLst>
              <p:ext uri="{D42A27DB-BD31-4B8C-83A1-F6EECF244321}">
                <p14:modId xmlns:p14="http://schemas.microsoft.com/office/powerpoint/2010/main" val="1488214179"/>
              </p:ext>
            </p:extLst>
          </p:nvPr>
        </p:nvGraphicFramePr>
        <p:xfrm>
          <a:off x="903244" y="2927279"/>
          <a:ext cx="9247695" cy="3766460"/>
        </p:xfrm>
        <a:graphic>
          <a:graphicData uri="http://schemas.openxmlformats.org/drawingml/2006/table">
            <a:tbl>
              <a:tblPr/>
              <a:tblGrid>
                <a:gridCol w="3082565">
                  <a:extLst>
                    <a:ext uri="{9D8B030D-6E8A-4147-A177-3AD203B41FA5}">
                      <a16:colId xmlns:a16="http://schemas.microsoft.com/office/drawing/2014/main" val="3270847710"/>
                    </a:ext>
                  </a:extLst>
                </a:gridCol>
                <a:gridCol w="3082565">
                  <a:extLst>
                    <a:ext uri="{9D8B030D-6E8A-4147-A177-3AD203B41FA5}">
                      <a16:colId xmlns:a16="http://schemas.microsoft.com/office/drawing/2014/main" val="2840502840"/>
                    </a:ext>
                  </a:extLst>
                </a:gridCol>
                <a:gridCol w="3082565">
                  <a:extLst>
                    <a:ext uri="{9D8B030D-6E8A-4147-A177-3AD203B41FA5}">
                      <a16:colId xmlns:a16="http://schemas.microsoft.com/office/drawing/2014/main" val="3942871771"/>
                    </a:ext>
                  </a:extLst>
                </a:gridCol>
              </a:tblGrid>
              <a:tr h="415113">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10/20/2021</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Data Fetching &amp; Preprocessing</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err="1">
                          <a:solidFill>
                            <a:srgbClr val="000000"/>
                          </a:solidFill>
                          <a:effectLst/>
                          <a:latin typeface="Arial" panose="020B0604020202020204" pitchFamily="34" charset="0"/>
                        </a:rPr>
                        <a:t>Hardhika</a:t>
                      </a:r>
                      <a:r>
                        <a:rPr lang="en-US" sz="1800" b="0" i="0" u="none" strike="noStrike" dirty="0">
                          <a:solidFill>
                            <a:srgbClr val="000000"/>
                          </a:solidFill>
                          <a:effectLst/>
                          <a:latin typeface="Arial" panose="020B0604020202020204" pitchFamily="34" charset="0"/>
                        </a:rPr>
                        <a:t> &amp; Ankush</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825855995"/>
                  </a:ext>
                </a:extLst>
              </a:tr>
              <a:tr h="415113">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11/2/2021</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Front end &amp; Backend</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fi-FI" sz="1800" b="0" i="0" u="none" strike="noStrike" dirty="0">
                          <a:solidFill>
                            <a:srgbClr val="000000"/>
                          </a:solidFill>
                          <a:effectLst/>
                          <a:latin typeface="Arial" panose="020B0604020202020204" pitchFamily="34" charset="0"/>
                        </a:rPr>
                        <a:t>Rahul, Kesava &amp;</a:t>
                      </a:r>
                      <a:endParaRPr lang="fi-FI" sz="1800" dirty="0">
                        <a:effectLst/>
                      </a:endParaRPr>
                    </a:p>
                    <a:p>
                      <a:pPr rtl="0" fontAlgn="t">
                        <a:spcBef>
                          <a:spcPts val="0"/>
                        </a:spcBef>
                        <a:spcAft>
                          <a:spcPts val="0"/>
                        </a:spcAft>
                      </a:pPr>
                      <a:r>
                        <a:rPr lang="fi-FI" sz="1800" b="0" i="0" u="none" strike="noStrike" dirty="0">
                          <a:solidFill>
                            <a:srgbClr val="000000"/>
                          </a:solidFill>
                          <a:effectLst/>
                          <a:latin typeface="Arial" panose="020B0604020202020204" pitchFamily="34" charset="0"/>
                        </a:rPr>
                        <a:t>Ramesh</a:t>
                      </a:r>
                      <a:endParaRPr lang="fi-FI"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224749839"/>
                  </a:ext>
                </a:extLst>
              </a:tr>
              <a:tr h="578157">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11/20/2021</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Front end &amp; Backend</a:t>
                      </a:r>
                      <a:endParaRPr lang="en-US" sz="1800" dirty="0">
                        <a:effectLst/>
                      </a:endParaRPr>
                    </a:p>
                    <a:p>
                      <a:pPr fontAlgn="t"/>
                      <a:br>
                        <a:rPr lang="en-US" sz="1800" dirty="0">
                          <a:effectLst/>
                        </a:rPr>
                      </a:b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fi-FI" sz="1800" b="0" i="0" u="none" strike="noStrike" dirty="0">
                          <a:solidFill>
                            <a:srgbClr val="000000"/>
                          </a:solidFill>
                          <a:effectLst/>
                          <a:latin typeface="Arial" panose="020B0604020202020204" pitchFamily="34" charset="0"/>
                        </a:rPr>
                        <a:t>Rahul, Kesava &amp;</a:t>
                      </a:r>
                      <a:endParaRPr lang="fi-FI" sz="1800" dirty="0">
                        <a:effectLst/>
                      </a:endParaRPr>
                    </a:p>
                    <a:p>
                      <a:pPr rtl="0" fontAlgn="t">
                        <a:spcBef>
                          <a:spcPts val="0"/>
                        </a:spcBef>
                        <a:spcAft>
                          <a:spcPts val="0"/>
                        </a:spcAft>
                      </a:pPr>
                      <a:r>
                        <a:rPr lang="fi-FI" sz="1800" b="0" i="0" u="none" strike="noStrike" dirty="0">
                          <a:solidFill>
                            <a:srgbClr val="000000"/>
                          </a:solidFill>
                          <a:effectLst/>
                          <a:latin typeface="Arial" panose="020B0604020202020204" pitchFamily="34" charset="0"/>
                        </a:rPr>
                        <a:t>Ramesh</a:t>
                      </a:r>
                      <a:endParaRPr lang="fi-FI"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267932460"/>
                  </a:ext>
                </a:extLst>
              </a:tr>
              <a:tr h="578157">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11/26/2021</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fr-FR" sz="1800" b="0" i="0" u="none" strike="noStrike">
                          <a:solidFill>
                            <a:srgbClr val="000000"/>
                          </a:solidFill>
                          <a:effectLst/>
                          <a:latin typeface="Arial" panose="020B0604020202020204" pitchFamily="34" charset="0"/>
                        </a:rPr>
                        <a:t>Dashboard Implementation &amp; ML techniques implementation</a:t>
                      </a:r>
                      <a:endParaRPr lang="fr-FR" sz="180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Ankush  &amp; </a:t>
                      </a:r>
                      <a:r>
                        <a:rPr lang="en-US" sz="1800" b="0" i="0" u="none" strike="noStrike" dirty="0" err="1">
                          <a:solidFill>
                            <a:srgbClr val="000000"/>
                          </a:solidFill>
                          <a:effectLst/>
                          <a:latin typeface="Arial" panose="020B0604020202020204" pitchFamily="34" charset="0"/>
                        </a:rPr>
                        <a:t>Hardhika</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091248073"/>
                  </a:ext>
                </a:extLst>
              </a:tr>
              <a:tr h="252070">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12/5/2021</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Deployment</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panose="020B0604020202020204" pitchFamily="34" charset="0"/>
                        </a:rPr>
                        <a:t>Entire Team</a:t>
                      </a:r>
                      <a:endParaRPr lang="en-US" sz="1800" dirty="0">
                        <a:effectLst/>
                      </a:endParaRPr>
                    </a:p>
                  </a:txBody>
                  <a:tcPr marL="74894" marR="74894" marT="74894" marB="74894">
                    <a:lnL w="7620" cap="flat" cmpd="sng" algn="ctr">
                      <a:solidFill>
                        <a:srgbClr val="9E9E9E"/>
                      </a:solidFill>
                      <a:prstDash val="solid"/>
                      <a:round/>
                      <a:headEnd type="none" w="med" len="med"/>
                      <a:tailEnd type="none" w="med" len="med"/>
                    </a:lnL>
                    <a:lnR w="7620" cap="flat" cmpd="sng" algn="ctr">
                      <a:solidFill>
                        <a:srgbClr val="9E9E9E"/>
                      </a:solidFill>
                      <a:prstDash val="solid"/>
                      <a:round/>
                      <a:headEnd type="none" w="med" len="med"/>
                      <a:tailEnd type="none" w="med" len="med"/>
                    </a:lnR>
                    <a:lnT w="7620" cap="flat" cmpd="sng" algn="ctr">
                      <a:solidFill>
                        <a:srgbClr val="9E9E9E"/>
                      </a:solidFill>
                      <a:prstDash val="solid"/>
                      <a:round/>
                      <a:headEnd type="none" w="med" len="med"/>
                      <a:tailEnd type="none" w="med" len="med"/>
                    </a:lnT>
                    <a:lnB w="762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766972657"/>
                  </a:ext>
                </a:extLst>
              </a:tr>
            </a:tbl>
          </a:graphicData>
        </a:graphic>
      </p:graphicFrame>
      <p:sp>
        <p:nvSpPr>
          <p:cNvPr id="3" name="TextBox 2">
            <a:extLst>
              <a:ext uri="{FF2B5EF4-FFF2-40B4-BE49-F238E27FC236}">
                <a16:creationId xmlns:a16="http://schemas.microsoft.com/office/drawing/2014/main" id="{871E0BC6-2AC1-4662-B66D-E5DE50D50B14}"/>
              </a:ext>
            </a:extLst>
          </p:cNvPr>
          <p:cNvSpPr txBox="1"/>
          <p:nvPr/>
        </p:nvSpPr>
        <p:spPr>
          <a:xfrm>
            <a:off x="1140643" y="1036949"/>
            <a:ext cx="9010296" cy="156966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web application's goal is to categorize tweets based on COVID. We will provide an easy-to-use dashboard with graphs, maps, and polarities. In the future, we may be able to expand our web application to handle hazardous situations.</a:t>
            </a:r>
          </a:p>
        </p:txBody>
      </p:sp>
    </p:spTree>
    <p:extLst>
      <p:ext uri="{BB962C8B-B14F-4D97-AF65-F5344CB8AC3E}">
        <p14:creationId xmlns:p14="http://schemas.microsoft.com/office/powerpoint/2010/main" val="893528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326</TotalTime>
  <Words>281</Words>
  <Application>Microsoft Office PowerPoint</Application>
  <PresentationFormat>Widescreen</PresentationFormat>
  <Paragraphs>55</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Office Theme</vt:lpstr>
      <vt:lpstr>PowerPoint Presentation</vt:lpstr>
      <vt:lpstr>PowerPoint Presentation</vt:lpstr>
      <vt:lpstr>KEY WINNING FEATURES </vt:lpstr>
      <vt:lpstr>CAPABILITIES</vt:lpstr>
      <vt:lpstr>JUSTIFICATION</vt:lpstr>
      <vt:lpstr>CONCLUSION AND PLAN FOR IMPLEMENTATION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Karri, Kesava</dc:creator>
  <cp:lastModifiedBy>Bosi, Ankush</cp:lastModifiedBy>
  <cp:revision>17</cp:revision>
  <dcterms:created xsi:type="dcterms:W3CDTF">2021-09-28T21:15:42Z</dcterms:created>
  <dcterms:modified xsi:type="dcterms:W3CDTF">2021-10-29T01:15:48Z</dcterms:modified>
</cp:coreProperties>
</file>

<file path=docProps/thumbnail.jpeg>
</file>